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0" r:id="rId3"/>
    <p:sldId id="275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79" r:id="rId12"/>
    <p:sldId id="27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542" autoAdjust="0"/>
  </p:normalViewPr>
  <p:slideViewPr>
    <p:cSldViewPr snapToGrid="0">
      <p:cViewPr varScale="1">
        <p:scale>
          <a:sx n="80" d="100"/>
          <a:sy n="80" d="100"/>
        </p:scale>
        <p:origin x="1656" y="102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22CE9-4025-4555-959D-CB50AAFCC040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78A7B-2394-4213-A0BF-6891B0BF403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2461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2943D-4A4B-44DC-8D80-3D0D3314A5E9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970BF-7969-4857-8EDC-856F6F2025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75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Olá.</a:t>
            </a:r>
          </a:p>
          <a:p>
            <a:r>
              <a:rPr lang="pt-BR" dirty="0"/>
              <a:t>Agora que já sabemos o que é um algoritmo, neste vídeo vamos conhecer a relação dele com a programação de computadores.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51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transformação, o computador possui a Unidade Lógica e Aritmética, conhecida como ULA.</a:t>
            </a:r>
          </a:p>
          <a:p>
            <a:endParaRPr lang="pt-BR" dirty="0"/>
          </a:p>
          <a:p>
            <a:r>
              <a:rPr lang="pt-BR" dirty="0"/>
              <a:t>Assim, ele está apto a realizar operações lógicas (com resultado verdadeiro e falso). Logo, ele consegue avaliar condições.</a:t>
            </a:r>
          </a:p>
          <a:p>
            <a:endParaRPr lang="pt-BR" dirty="0"/>
          </a:p>
          <a:p>
            <a:r>
              <a:rPr lang="pt-BR" dirty="0"/>
              <a:t>E está apto a realizar operações matemáticas.</a:t>
            </a:r>
          </a:p>
          <a:p>
            <a:endParaRPr lang="pt-BR" dirty="0"/>
          </a:p>
          <a:p>
            <a:r>
              <a:rPr lang="pt-BR" dirty="0"/>
              <a:t>Sem contar que, por ser uma máquina, ele tem a capacidade de repetir passos de um algoritmo.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580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para formular nossos algoritmos para serem executados em computador, podemos encadear instruções que ele está apto a realizar, em uma dada lógica que garanta a transformação pretendida do dado em informação.</a:t>
            </a:r>
          </a:p>
          <a:p>
            <a:r>
              <a:rPr lang="pt-BR" dirty="0"/>
              <a:t>Com a estrutura dele, já sabemos que é possível: ler itens).</a:t>
            </a:r>
          </a:p>
          <a:p>
            <a:r>
              <a:rPr lang="pt-BR" dirty="0"/>
              <a:t>No próximo vídeo, vamos estudar como representar os algoritmos que se tornarão programas de computador.</a:t>
            </a:r>
          </a:p>
          <a:p>
            <a:r>
              <a:rPr lang="pt-BR" dirty="0"/>
              <a:t>Até lá!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631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computação, o computador é o agente que executa os passos de um algoritmo para atender a algum objetivo do usuário.</a:t>
            </a:r>
          </a:p>
          <a:p>
            <a:r>
              <a:rPr lang="pt-BR" dirty="0"/>
              <a:t>Assim, para programar um computador, que é uma máquina, precisamos conhecer e utilizar com precisão as ordens que ele consegue realizar.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2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 isso, os passos são entendidos como instruções.</a:t>
            </a:r>
          </a:p>
          <a:p>
            <a:r>
              <a:rPr lang="pt-BR" dirty="0"/>
              <a:t>Mas quais são elas?</a:t>
            </a:r>
          </a:p>
          <a:p>
            <a:r>
              <a:rPr lang="pt-BR" dirty="0"/>
              <a:t>Para responder esta questão, primeiro precisamos conhecer o processo básico de execução de um algoritmo por ele.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3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computador pode ser descrito como uma máquina composta de parte elétricas e mecânicas,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4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 a capacidade de transformar dados (informados pelo usuário) em informação (a qual é resultado de uma transformação dos dados em algo de valor para o usuário).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36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fazer essa transformação, o computador executa um algoritmo que realiza o processamento dos dados em informação.</a:t>
            </a:r>
          </a:p>
          <a:p>
            <a:endParaRPr lang="pt-BR" dirty="0"/>
          </a:p>
          <a:p>
            <a:r>
              <a:rPr lang="pt-BR" dirty="0"/>
              <a:t>Esse algoritmo que o computador “entende” é o chamamos de programa de computador.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28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temos a forma básica de execução de programas: entrada – processamento – saída</a:t>
            </a:r>
          </a:p>
          <a:p>
            <a:endParaRPr lang="pt-BR" dirty="0"/>
          </a:p>
          <a:p>
            <a:r>
              <a:rPr lang="pt-BR" dirty="0"/>
              <a:t>Mas ainda não respondemos quais as instruções o computador têm à disposição para elaborarmos algoritmos que serão base para a construção de programas de computador!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714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computador “entende” essencialmente a presença e ausência de energia elétrica, que dá origem ao código binário (os 0’s e 1’s) que ele emprega para representar dados e instruções.</a:t>
            </a:r>
          </a:p>
          <a:p>
            <a:endParaRPr lang="pt-BR" dirty="0"/>
          </a:p>
          <a:p>
            <a:r>
              <a:rPr lang="pt-BR" dirty="0"/>
              <a:t>Para dados, o principal componente do computador é a memória.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21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Podemos compará-la a um tipo de “armário”, com diferentes compartimentos em que podemos guardar dados.</a:t>
            </a:r>
          </a:p>
          <a:p>
            <a:r>
              <a:rPr lang="pt-BR" dirty="0"/>
              <a:t>Cada compartimento destes é chamado de variável.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970BF-7969-4857-8EDC-856F6F20250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89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0" y="1981200"/>
            <a:ext cx="8991600" cy="1355973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4400" y="333717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25470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2864307" y="6400413"/>
            <a:ext cx="41607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Universidade Feevale | www.feevale.br/digital | (51) 3586 8800</a:t>
            </a:r>
          </a:p>
        </p:txBody>
      </p:sp>
    </p:spTree>
    <p:extLst>
      <p:ext uri="{BB962C8B-B14F-4D97-AF65-F5344CB8AC3E}">
        <p14:creationId xmlns:p14="http://schemas.microsoft.com/office/powerpoint/2010/main" val="396804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65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17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18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36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"/>
            <a:ext cx="10972800" cy="6126163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97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 rot="16200000">
            <a:off x="11442701" y="1068388"/>
            <a:ext cx="1133475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 rot="16200000">
            <a:off x="10129841" y="3706813"/>
            <a:ext cx="37592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9347200" y="136525"/>
            <a:ext cx="2844800" cy="365125"/>
          </a:xfrm>
        </p:spPr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27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520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25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43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7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12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1442700" y="658813"/>
            <a:ext cx="11334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746458" y="3680619"/>
            <a:ext cx="45259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7200" y="621030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E5355-9502-466C-B1E0-F98D33750A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21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u="none" kern="1200" cap="all" baseline="0">
          <a:solidFill>
            <a:schemeClr val="tx1">
              <a:lumMod val="75000"/>
              <a:lumOff val="2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0" indent="0" algn="just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716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0" algn="just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Introdução à lógica de programação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909788" y="4028807"/>
            <a:ext cx="3332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Prof. Dra. Adriana Neves dos Reis 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2000" y="0"/>
            <a:ext cx="1800000" cy="1800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000" cy="157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1"/>
    </mc:Choice>
    <mc:Fallback xmlns="">
      <p:transition spd="slow" advTm="1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EC5722-A397-44DE-A4FD-60AF0E10094E}"/>
              </a:ext>
            </a:extLst>
          </p:cNvPr>
          <p:cNvSpPr/>
          <p:nvPr/>
        </p:nvSpPr>
        <p:spPr>
          <a:xfrm>
            <a:off x="8482495" y="2527782"/>
            <a:ext cx="1670923" cy="9356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3A9A9E-1709-4B26-8088-35FB584EDF56}"/>
              </a:ext>
            </a:extLst>
          </p:cNvPr>
          <p:cNvSpPr/>
          <p:nvPr/>
        </p:nvSpPr>
        <p:spPr>
          <a:xfrm>
            <a:off x="7487748" y="3967498"/>
            <a:ext cx="2665670" cy="13946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V ou F : condições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operações matemáticas</a:t>
            </a:r>
          </a:p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repetição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ED6ED75-7FF3-4BF3-9F53-B4120903BA76}"/>
              </a:ext>
            </a:extLst>
          </p:cNvPr>
          <p:cNvCxnSpPr>
            <a:cxnSpLocks/>
          </p:cNvCxnSpPr>
          <p:nvPr/>
        </p:nvCxnSpPr>
        <p:spPr>
          <a:xfrm flipH="1">
            <a:off x="8704607" y="3514923"/>
            <a:ext cx="290463" cy="631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66"/>
    </mc:Choice>
    <mc:Fallback xmlns="">
      <p:transition spd="slow" advTm="31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Algoritmos no contexto de programação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Uma sequência de instruções, encadeadas em uma dada lógica, para alcançar um resultado para o usuário.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5E9B31-74C9-4369-A3EE-4A74EB26D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74" y="2956265"/>
            <a:ext cx="4871456" cy="223969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03CF615-5DEE-4D7F-B49B-50E598D0AC90}"/>
              </a:ext>
            </a:extLst>
          </p:cNvPr>
          <p:cNvSpPr/>
          <p:nvPr/>
        </p:nvSpPr>
        <p:spPr>
          <a:xfrm>
            <a:off x="6471141" y="2686929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5D09112-E865-42ED-ABAD-6471527A7A20}"/>
              </a:ext>
            </a:extLst>
          </p:cNvPr>
          <p:cNvSpPr/>
          <p:nvPr/>
        </p:nvSpPr>
        <p:spPr>
          <a:xfrm>
            <a:off x="6471140" y="3467563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760DDA10-70F0-4B1F-B83C-CA277E8F29BF}"/>
              </a:ext>
            </a:extLst>
          </p:cNvPr>
          <p:cNvSpPr/>
          <p:nvPr/>
        </p:nvSpPr>
        <p:spPr>
          <a:xfrm>
            <a:off x="6471141" y="4209192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578FEB9-4B29-4A61-B51C-32DE723C3C59}"/>
              </a:ext>
            </a:extLst>
          </p:cNvPr>
          <p:cNvSpPr/>
          <p:nvPr/>
        </p:nvSpPr>
        <p:spPr>
          <a:xfrm>
            <a:off x="6471140" y="4989826"/>
            <a:ext cx="689317" cy="54864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163C01-F1DF-47EA-8876-9CBFD758911B}"/>
              </a:ext>
            </a:extLst>
          </p:cNvPr>
          <p:cNvSpPr txBox="1"/>
          <p:nvPr/>
        </p:nvSpPr>
        <p:spPr>
          <a:xfrm>
            <a:off x="7387667" y="2725432"/>
            <a:ext cx="395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Manipular dados na memória.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B1A9C0-CA50-4278-A752-361260CA0D30}"/>
              </a:ext>
            </a:extLst>
          </p:cNvPr>
          <p:cNvSpPr txBox="1"/>
          <p:nvPr/>
        </p:nvSpPr>
        <p:spPr>
          <a:xfrm>
            <a:off x="7387667" y="3511050"/>
            <a:ext cx="405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Realizar operações aritméticas.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884B5F-CD07-4F2A-833B-082FDE3A7231}"/>
              </a:ext>
            </a:extLst>
          </p:cNvPr>
          <p:cNvSpPr txBox="1"/>
          <p:nvPr/>
        </p:nvSpPr>
        <p:spPr>
          <a:xfrm>
            <a:off x="7387667" y="4308318"/>
            <a:ext cx="218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Tomar decisões.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4C6BEA-E8BD-4DC7-94C8-4B6B1B89274E}"/>
              </a:ext>
            </a:extLst>
          </p:cNvPr>
          <p:cNvSpPr txBox="1"/>
          <p:nvPr/>
        </p:nvSpPr>
        <p:spPr>
          <a:xfrm>
            <a:off x="7387667" y="5033313"/>
            <a:ext cx="252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Repetir instruções.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D459DA-C988-41F5-9B82-0DDEA29947C4}"/>
              </a:ext>
            </a:extLst>
          </p:cNvPr>
          <p:cNvSpPr txBox="1"/>
          <p:nvPr/>
        </p:nvSpPr>
        <p:spPr>
          <a:xfrm>
            <a:off x="2190972" y="5187201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2"/>
    </mc:Choice>
    <mc:Fallback xmlns="">
      <p:transition spd="slow" advTm="40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AFONSO, A. C. </a:t>
            </a:r>
            <a:r>
              <a:rPr lang="pt-BR" b="1" dirty="0"/>
              <a:t>Algoritmos de Decisão em Pediatria. </a:t>
            </a:r>
            <a:r>
              <a:rPr lang="pt-BR" dirty="0"/>
              <a:t>Portugal: </a:t>
            </a:r>
            <a:r>
              <a:rPr lang="pt-BR" dirty="0" err="1"/>
              <a:t>Lidel</a:t>
            </a:r>
            <a:r>
              <a:rPr lang="pt-BR" dirty="0"/>
              <a:t>, 2015.</a:t>
            </a:r>
          </a:p>
          <a:p>
            <a:r>
              <a:rPr lang="pt-BR" dirty="0"/>
              <a:t>ASCENCIO, A. F. G.; CAMPOS, E. A. V. </a:t>
            </a:r>
            <a:r>
              <a:rPr lang="pt-BR" b="1" dirty="0"/>
              <a:t>Fundamentos da programação de computadores. </a:t>
            </a:r>
            <a:r>
              <a:rPr lang="pt-BR" dirty="0"/>
              <a:t>São Paulo: Pearson, 2012.</a:t>
            </a:r>
          </a:p>
          <a:p>
            <a:r>
              <a:rPr lang="pt-BR" dirty="0"/>
              <a:t>GRIFFITHS, T.; CHRISTIAN, B. </a:t>
            </a:r>
            <a:r>
              <a:rPr lang="pt-BR" b="1" dirty="0"/>
              <a:t>Algoritmos para viver – a ciência exata das decisões humanas.</a:t>
            </a:r>
            <a:r>
              <a:rPr lang="pt-BR" dirty="0"/>
              <a:t> Companhia das Letras, 2017.</a:t>
            </a:r>
          </a:p>
          <a:p>
            <a:r>
              <a:rPr lang="pt-BR" dirty="0"/>
              <a:t>LOYA, A. </a:t>
            </a:r>
            <a:r>
              <a:rPr lang="pt-BR" b="1" dirty="0" err="1"/>
              <a:t>Algorithms</a:t>
            </a:r>
            <a:r>
              <a:rPr lang="pt-BR" b="1" dirty="0"/>
              <a:t> </a:t>
            </a:r>
            <a:r>
              <a:rPr lang="pt-BR" b="1" dirty="0" err="1"/>
              <a:t>with</a:t>
            </a:r>
            <a:r>
              <a:rPr lang="pt-BR" b="1" dirty="0"/>
              <a:t> Disney Frozen.</a:t>
            </a:r>
            <a:r>
              <a:rPr lang="pt-BR" dirty="0"/>
              <a:t> Disney </a:t>
            </a: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Adventures</a:t>
            </a:r>
            <a:r>
              <a:rPr lang="pt-BR" dirty="0"/>
              <a:t>, 2018.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F12B59B-246F-43DC-A89C-C09B706A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12</a:t>
            </a:fld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4"/>
    </mc:Choice>
    <mc:Fallback xmlns="">
      <p:transition spd="slow" advTm="1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76"/>
    </mc:Choice>
    <mc:Fallback xmlns="">
      <p:transition spd="slow" advTm="2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7323254" y="1696672"/>
            <a:ext cx="1482816" cy="38512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7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4"/>
    </mc:Choice>
    <mc:Fallback xmlns="">
      <p:transition spd="slow" advTm="17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"/>
    </mc:Choice>
    <mc:Fallback xmlns="">
      <p:transition spd="slow" advTm="9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5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F166DCD-0345-43F7-8D71-0A9655DDC9AF}"/>
              </a:ext>
            </a:extLst>
          </p:cNvPr>
          <p:cNvSpPr/>
          <p:nvPr/>
        </p:nvSpPr>
        <p:spPr>
          <a:xfrm>
            <a:off x="3627025" y="4011495"/>
            <a:ext cx="874643" cy="49233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DD43D19-3559-452A-8BA3-3EF3474C42AF}"/>
              </a:ext>
            </a:extLst>
          </p:cNvPr>
          <p:cNvSpPr/>
          <p:nvPr/>
        </p:nvSpPr>
        <p:spPr>
          <a:xfrm>
            <a:off x="3489002" y="4536453"/>
            <a:ext cx="1151812" cy="49233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pic>
        <p:nvPicPr>
          <p:cNvPr id="8" name="Á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78"/>
    </mc:Choice>
    <mc:Fallback xmlns="">
      <p:transition spd="slow" advTm="15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F166DCD-0345-43F7-8D71-0A9655DDC9AF}"/>
              </a:ext>
            </a:extLst>
          </p:cNvPr>
          <p:cNvSpPr/>
          <p:nvPr/>
        </p:nvSpPr>
        <p:spPr>
          <a:xfrm>
            <a:off x="3627025" y="4011495"/>
            <a:ext cx="874643" cy="49233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DD43D19-3559-452A-8BA3-3EF3474C42AF}"/>
              </a:ext>
            </a:extLst>
          </p:cNvPr>
          <p:cNvSpPr/>
          <p:nvPr/>
        </p:nvSpPr>
        <p:spPr>
          <a:xfrm>
            <a:off x="3489002" y="4536453"/>
            <a:ext cx="1151812" cy="49233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482651A-D1AD-4972-936A-8EC941AB99FE}"/>
              </a:ext>
            </a:extLst>
          </p:cNvPr>
          <p:cNvSpPr/>
          <p:nvPr/>
        </p:nvSpPr>
        <p:spPr>
          <a:xfrm>
            <a:off x="7349588" y="4336379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processamento</a:t>
            </a:r>
          </a:p>
        </p:txBody>
      </p:sp>
      <p:pic>
        <p:nvPicPr>
          <p:cNvPr id="8" name="Á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1"/>
    </mc:Choice>
    <mc:Fallback xmlns="">
      <p:transition spd="slow" advTm="16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482651A-D1AD-4972-936A-8EC941AB99FE}"/>
              </a:ext>
            </a:extLst>
          </p:cNvPr>
          <p:cNvSpPr/>
          <p:nvPr/>
        </p:nvSpPr>
        <p:spPr>
          <a:xfrm>
            <a:off x="7349588" y="4336379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processamento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0643672-7BCE-4A98-8048-B6F4E29E01AD}"/>
              </a:ext>
            </a:extLst>
          </p:cNvPr>
          <p:cNvSpPr/>
          <p:nvPr/>
        </p:nvSpPr>
        <p:spPr>
          <a:xfrm>
            <a:off x="3065540" y="3570179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(entrada)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0729E1-D3AF-43C2-A659-B29A62C1CC7E}"/>
              </a:ext>
            </a:extLst>
          </p:cNvPr>
          <p:cNvSpPr/>
          <p:nvPr/>
        </p:nvSpPr>
        <p:spPr>
          <a:xfrm>
            <a:off x="3055969" y="4611049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(saída)</a:t>
            </a:r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3"/>
    </mc:Choice>
    <mc:Fallback xmlns="">
      <p:transition spd="slow" advTm="2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Á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7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3"/>
    </mc:Choice>
    <mc:Fallback xmlns="">
      <p:transition spd="slow" advTm="20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Qual a relação entre algoritmo e programação?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computador é um tipo de “executor”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F99600F-72B8-4C79-A344-721155AD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E5355-9502-466C-B1E0-F98D33750ADA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F54EFF-07F2-4F63-B61C-A8976781E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82" y="2205693"/>
            <a:ext cx="8114836" cy="373087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22BC1B-B0C2-45DD-BD97-BD45E7FD4B9B}"/>
              </a:ext>
            </a:extLst>
          </p:cNvPr>
          <p:cNvSpPr txBox="1"/>
          <p:nvPr/>
        </p:nvSpPr>
        <p:spPr>
          <a:xfrm>
            <a:off x="5029970" y="5936566"/>
            <a:ext cx="2132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Elaborado pela professora.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4226B1-FF99-427F-BA03-68C695870BBB}"/>
              </a:ext>
            </a:extLst>
          </p:cNvPr>
          <p:cNvSpPr/>
          <p:nvPr/>
        </p:nvSpPr>
        <p:spPr>
          <a:xfrm>
            <a:off x="4778837" y="3863182"/>
            <a:ext cx="2383192" cy="17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EC5722-A397-44DE-A4FD-60AF0E10094E}"/>
              </a:ext>
            </a:extLst>
          </p:cNvPr>
          <p:cNvSpPr/>
          <p:nvPr/>
        </p:nvSpPr>
        <p:spPr>
          <a:xfrm>
            <a:off x="6698974" y="2385391"/>
            <a:ext cx="1729410" cy="9356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783BD66-3341-4998-ACEA-D21A8E421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383155"/>
              </p:ext>
            </p:extLst>
          </p:nvPr>
        </p:nvGraphicFramePr>
        <p:xfrm>
          <a:off x="8072783" y="3862388"/>
          <a:ext cx="97624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243">
                  <a:extLst>
                    <a:ext uri="{9D8B030D-6E8A-4147-A177-3AD203B41FA5}">
                      <a16:colId xmlns:a16="http://schemas.microsoft.com/office/drawing/2014/main" val="4150995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2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12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84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417696"/>
                  </a:ext>
                </a:extLst>
              </a:tr>
            </a:tbl>
          </a:graphicData>
        </a:graphic>
      </p:graphicFrame>
      <p:sp>
        <p:nvSpPr>
          <p:cNvPr id="10" name="Retângulo 9">
            <a:extLst>
              <a:ext uri="{FF2B5EF4-FFF2-40B4-BE49-F238E27FC236}">
                <a16:creationId xmlns:a16="http://schemas.microsoft.com/office/drawing/2014/main" id="{2BC0569B-1B6F-4FEA-975C-EBEFAB6E2149}"/>
              </a:ext>
            </a:extLst>
          </p:cNvPr>
          <p:cNvSpPr/>
          <p:nvPr/>
        </p:nvSpPr>
        <p:spPr>
          <a:xfrm>
            <a:off x="8072783" y="4217789"/>
            <a:ext cx="976243" cy="35421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23A9A9E-1709-4B26-8088-35FB584EDF56}"/>
              </a:ext>
            </a:extLst>
          </p:cNvPr>
          <p:cNvSpPr/>
          <p:nvPr/>
        </p:nvSpPr>
        <p:spPr>
          <a:xfrm>
            <a:off x="8605304" y="3931283"/>
            <a:ext cx="1997612" cy="9823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Bradley Hand ITC" panose="020B0604020202020204" pitchFamily="66" charset="0"/>
                <a:ea typeface="STXingkai" panose="020B0503020204020204" pitchFamily="2" charset="-122"/>
              </a:rPr>
              <a:t>variável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28B241F-D070-4E17-BE5E-9FC56B9A6BFA}"/>
              </a:ext>
            </a:extLst>
          </p:cNvPr>
          <p:cNvCxnSpPr>
            <a:cxnSpLocks/>
          </p:cNvCxnSpPr>
          <p:nvPr/>
        </p:nvCxnSpPr>
        <p:spPr>
          <a:xfrm>
            <a:off x="7506081" y="3425327"/>
            <a:ext cx="416287" cy="609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Á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04"/>
    </mc:Choice>
    <mc:Fallback xmlns="">
      <p:transition spd="slow" advTm="14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_EaD-2015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_EaD-2015" id="{1CD05E6F-FEE5-461F-AFF6-DFFBA44DAB1D}" vid="{425DAB3E-BE53-44FC-8EF9-E93E6EEB7D3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3033</TotalTime>
  <Words>840</Words>
  <Application>Microsoft Office PowerPoint</Application>
  <PresentationFormat>Widescreen</PresentationFormat>
  <Paragraphs>103</Paragraphs>
  <Slides>12</Slides>
  <Notes>11</Notes>
  <HiddenSlides>0</HiddenSlides>
  <MMClips>12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Bradley Hand ITC</vt:lpstr>
      <vt:lpstr>Calibri</vt:lpstr>
      <vt:lpstr>STXingkai</vt:lpstr>
      <vt:lpstr>Tema_EaD-2015</vt:lpstr>
      <vt:lpstr>Introdução à lógica de programação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Qual a relação entre algoritmo e programação?</vt:lpstr>
      <vt:lpstr>Algoritmos no contexto de programação</vt:lpstr>
      <vt:lpstr>Referências</vt:lpstr>
    </vt:vector>
  </TitlesOfParts>
  <Company>Feevale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Ew Baccarin</dc:creator>
  <cp:lastModifiedBy>Gabriel Ew Baccarin</cp:lastModifiedBy>
  <cp:revision>103</cp:revision>
  <dcterms:created xsi:type="dcterms:W3CDTF">2018-11-29T20:08:42Z</dcterms:created>
  <dcterms:modified xsi:type="dcterms:W3CDTF">2019-07-11T23:47:59Z</dcterms:modified>
</cp:coreProperties>
</file>